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4"/>
  </p:notesMasterIdLst>
  <p:sldIdLst>
    <p:sldId id="256" r:id="rId2"/>
    <p:sldId id="267" r:id="rId3"/>
    <p:sldId id="260" r:id="rId4"/>
    <p:sldId id="275" r:id="rId5"/>
    <p:sldId id="274" r:id="rId6"/>
    <p:sldId id="276" r:id="rId7"/>
    <p:sldId id="277" r:id="rId8"/>
    <p:sldId id="278" r:id="rId9"/>
    <p:sldId id="272" r:id="rId10"/>
    <p:sldId id="268" r:id="rId11"/>
    <p:sldId id="259" r:id="rId12"/>
    <p:sldId id="262" r:id="rId13"/>
    <p:sldId id="263" r:id="rId14"/>
    <p:sldId id="265" r:id="rId15"/>
    <p:sldId id="266" r:id="rId16"/>
    <p:sldId id="261" r:id="rId17"/>
    <p:sldId id="258" r:id="rId18"/>
    <p:sldId id="273" r:id="rId19"/>
    <p:sldId id="269" r:id="rId20"/>
    <p:sldId id="271" r:id="rId21"/>
    <p:sldId id="270" r:id="rId22"/>
    <p:sldId id="257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4C231-3D0C-4121-AA26-BFB7817D85F4}">
          <p14:sldIdLst>
            <p14:sldId id="256"/>
            <p14:sldId id="267"/>
            <p14:sldId id="260"/>
            <p14:sldId id="275"/>
            <p14:sldId id="274"/>
            <p14:sldId id="276"/>
            <p14:sldId id="277"/>
            <p14:sldId id="278"/>
          </p14:sldIdLst>
        </p14:section>
        <p14:section name="SLIDES FROM LAST TIME" id="{DDCDFF06-7FAF-4843-B4F5-A2D0B8E8F4A2}">
          <p14:sldIdLst>
            <p14:sldId id="272"/>
            <p14:sldId id="268"/>
            <p14:sldId id="259"/>
            <p14:sldId id="262"/>
            <p14:sldId id="263"/>
            <p14:sldId id="265"/>
            <p14:sldId id="266"/>
            <p14:sldId id="261"/>
            <p14:sldId id="258"/>
            <p14:sldId id="273"/>
            <p14:sldId id="269"/>
            <p14:sldId id="271"/>
            <p14:sldId id="270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6763" autoAdjust="0"/>
  </p:normalViewPr>
  <p:slideViewPr>
    <p:cSldViewPr snapToGrid="0">
      <p:cViewPr varScale="1">
        <p:scale>
          <a:sx n="85" d="100"/>
          <a:sy n="85" d="100"/>
        </p:scale>
        <p:origin x="58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6186" units="1/cm"/>
          <inkml:channelProperty channel="Y" name="resolution" value="43.11377" units="1/cm"/>
          <inkml:channelProperty channel="T" name="resolution" value="1" units="1/dev"/>
        </inkml:channelProperties>
      </inkml:inkSource>
      <inkml:timestamp xml:id="ts0" timeString="2024-04-18T18:35:28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10928 16140 0,'13'0'16,"0"0"-16,0 0 0,0 0 0,1 0 15,-1 0-15,0 0 0,-13 13 0,13-13 0,1 0 0,-1 0 0,0 0 0,0 0 0,0 0 0,1 0 0,65 0 16,-66 0-16,1 0 0,-1 0 0,0 0 0,0 0 0,0 0 0,14 0 0,-14 0 0,0 0 0,1 0 16,-1 0-16,13 0 0,-12 0 0,118 0 0,-119 0 0,14 0 0,-14 0 0,13 0 15,-13 0-15,1 0 0,12 0 0,-13 0 0,1 0 0,-1 0 0,0 0 0,0 0 0,14 0 0,-14 0 0,66-13 16,-65 13-16,-1 0 0,0 0 0,0 0 0,0 0 0,1 0 0,-1 0 0,0 0 0,0 0 0,1 0 0,-1 0 0,0 0 0,66-14 15,-65 14-15,-1 0 0,0 0 0,0 0 0,1 0 16,-28 0 0,1 0-16,0 0 0,0 0 15,-1 0-15,1 0 0,0 0 0,0 0 0,0 0 0,-1 0 0,1 0 0,0 0 0,0 0 0,-80 0 16,67 0-16,12 0 0,-12 0 0,13 0 0,-14 0 0,14 0 0,-14 0 0,14 0 0,-13 0 0,-1 0 0,14 0 0,-13 0 0,-1 0 0,-118 0 16,118 0-16,1 0 0,-1 0 0,1 0 0,-1 0 0,1 0 0,-1 14 0,-12-14 0,12 0 0,1 0 0,13 0 15,-14 0-15,1 0 0,-1 0 0,1 0 0,-1 0 0,-12 0 0,25 0 0,-12 0 0,13 13 0,-27-13 0,14 0 0,-1 0 0,14 0 0,0 0 16,-14 13-16,14-13 0,0 0 0,-14 0 0,14 0 0,0 0 0,-14 0 0,14 0 0,0 0 0,-27 0 0,27 0 0,0 0 15,0 0-15,-1 0 0,1 0 0,0 0 0,26 0 32,0 0-32,1 0 0,-1 0 15,0 0-15,0 0 0,0-13 0,40 0 0,-39 13 0,-1 0 16,0-14-16,0 14 0,1 0 0,-1 0 0,40-26 16,-40 26-16,0 0 0,0 0 0,1-13 0,-1 13 0,0 0 15,0 0-15,-13-14 0,14 14 0,-1 0 0,-13-13 0,13 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</a:p>
          <a:p>
            <a:r>
              <a:rPr lang="en-BE" dirty="0"/>
              <a:t>indicate</a:t>
            </a:r>
            <a:r>
              <a:rPr lang="en-BE" baseline="0" dirty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question of light vs</a:t>
            </a:r>
            <a:r>
              <a:rPr lang="en-BE" baseline="0" dirty="0"/>
              <a:t> dark mode</a:t>
            </a:r>
            <a:r>
              <a:rPr lang="en-BE" baseline="0" dirty="0" smtClean="0"/>
              <a:t>?</a:t>
            </a:r>
          </a:p>
          <a:p>
            <a:r>
              <a:rPr lang="en-BE" baseline="0" dirty="0" smtClean="0"/>
              <a:t>usefull to identify usefull bootstrap components (e.g. button rather than card)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about the 23/4 clinic? is it required that we are present</a:t>
            </a:r>
            <a:r>
              <a:rPr lang="en-BE" baseline="0" dirty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52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</a:p>
          <a:p>
            <a:r>
              <a:rPr lang="en-BE" dirty="0"/>
              <a:t>maybe add the idioms that we have discarded</a:t>
            </a:r>
            <a:r>
              <a:rPr lang="en-BE" baseline="0" dirty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 smtClean="0">
                <a:solidFill>
                  <a:schemeClr val="accent1">
                    <a:lumMod val="50000"/>
                  </a:schemeClr>
                </a:solidFill>
              </a:rPr>
              <a:t>final </a:t>
            </a: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</a:t>
            </a:r>
            <a:r>
              <a:rPr lang="en-BE" dirty="0"/>
              <a:t>ample crosscheck done both on operating &amp; announced projects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Issue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capacities</a:t>
            </a:r>
            <a:r>
              <a:rPr lang="nl-BE" dirty="0"/>
              <a:t> of</a:t>
            </a:r>
            <a:r>
              <a:rPr lang="en-BE" dirty="0"/>
              <a:t> announced projects</a:t>
            </a:r>
            <a:r>
              <a:rPr lang="nl-BE" dirty="0"/>
              <a:t> </a:t>
            </a: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</a:t>
            </a:r>
            <a:r>
              <a:rPr lang="en-BE" dirty="0"/>
              <a:t>apacities &gt; 10GW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en-BE" dirty="0"/>
              <a:t>removed from the datase</a:t>
            </a:r>
            <a:r>
              <a:rPr lang="nl-BE" dirty="0"/>
              <a:t>t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BFF7-18AC-6210-58E2-613EE2E4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92" y="224777"/>
            <a:ext cx="5060962" cy="1589448"/>
          </a:xfrm>
          <a:prstGeom prst="rect">
            <a:avLst/>
          </a:prstGeom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E5E79F5-AD02-18A4-8B86-FC01CCBEEDAB}"/>
              </a:ext>
            </a:extLst>
          </p:cNvPr>
          <p:cNvCxnSpPr>
            <a:cxnSpLocks/>
          </p:cNvCxnSpPr>
          <p:nvPr/>
        </p:nvCxnSpPr>
        <p:spPr>
          <a:xfrm flipV="1">
            <a:off x="5511875" y="797765"/>
            <a:ext cx="3852532" cy="4074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D366FE5-92CF-4CE3-54EB-80DE9404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3" y="3034084"/>
            <a:ext cx="3678002" cy="1037964"/>
          </a:xfrm>
          <a:prstGeom prst="rect">
            <a:avLst/>
          </a:prstGeom>
        </p:spPr>
      </p:pic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226E994-64D9-A3BF-8206-792F9A5A5858}"/>
              </a:ext>
            </a:extLst>
          </p:cNvPr>
          <p:cNvCxnSpPr>
            <a:cxnSpLocks/>
          </p:cNvCxnSpPr>
          <p:nvPr/>
        </p:nvCxnSpPr>
        <p:spPr>
          <a:xfrm flipH="1" flipV="1">
            <a:off x="4462272" y="3192925"/>
            <a:ext cx="687629" cy="2016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2363" y="47061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how was this discovered?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through domain expertise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034716" y="2929689"/>
            <a:ext cx="5233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ight Arrow 5"/>
          <p:cNvSpPr/>
          <p:nvPr/>
        </p:nvSpPr>
        <p:spPr>
          <a:xfrm>
            <a:off x="974558" y="3290637"/>
            <a:ext cx="583531" cy="258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ight Arrow 6"/>
          <p:cNvSpPr/>
          <p:nvPr/>
        </p:nvSpPr>
        <p:spPr>
          <a:xfrm>
            <a:off x="366963" y="3621505"/>
            <a:ext cx="1191126" cy="3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questions are good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unknown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us</a:t>
            </a:r>
          </a:p>
          <a:p>
            <a:pPr lvl="2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we’d like to discuss how to assess data/abstraction better and avoid jumping from domain to 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focus too much on this abstraction, don’t formalize it too much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circles</a:t>
            </a:r>
          </a:p>
          <a:p>
            <a:pPr lvl="2"/>
            <a:r>
              <a:rPr lang="en-BE" dirty="0"/>
              <a:t>size as channel for power rating</a:t>
            </a:r>
          </a:p>
          <a:p>
            <a:pPr lvl="2"/>
            <a:r>
              <a:rPr lang="en-BE" dirty="0"/>
              <a:t>hue as a channel for status? map sensible comments to sensible status (e.g. red = cancelled)</a:t>
            </a:r>
          </a:p>
          <a:p>
            <a:pPr lvl="2"/>
            <a:r>
              <a:rPr lang="en-BE" dirty="0"/>
              <a:t>no choropleth – offshore concessions are often very small</a:t>
            </a:r>
          </a:p>
          <a:p>
            <a:pPr lvl="3"/>
            <a:r>
              <a:rPr lang="en-BE" dirty="0"/>
              <a:t>when zooming out, the area quickly becomes too small to use hue as channel</a:t>
            </a:r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(luminance?) </a:t>
            </a:r>
          </a:p>
          <a:p>
            <a:pPr lvl="2"/>
            <a:r>
              <a:rPr lang="en-BE" dirty="0"/>
              <a:t>or map status to color here as well? this way we get more information from the bar chart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having interaction between different viz elements is a +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don’t overload size channel with 2nd (like saturation) it won’t be necessary</a:t>
            </a:r>
          </a:p>
        </p:txBody>
      </p:sp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alternative framework(s) 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benchmark 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look for test users and see if they can answer the test questions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even if the response time is slow, if the accuracy is high that is great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use the ideq+ survey</a:t>
            </a: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</a:t>
            </a:r>
            <a:r>
              <a:rPr lang="en-BE" dirty="0" smtClean="0"/>
              <a:t>stack</a:t>
            </a:r>
            <a:br>
              <a:rPr lang="en-BE" dirty="0" smtClean="0"/>
            </a:br>
            <a:r>
              <a:rPr lang="en-BE" dirty="0" smtClean="0"/>
              <a:t>overview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ETL using jupyter &amp; pandas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58" y="0"/>
            <a:ext cx="3758142" cy="69269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00656" y="3158444"/>
            <a:ext cx="4078784" cy="1113525"/>
            <a:chOff x="1204416" y="3056845"/>
            <a:chExt cx="5103134" cy="1404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416" y="3144390"/>
              <a:ext cx="907011" cy="853657"/>
            </a:xfrm>
            <a:prstGeom prst="rect">
              <a:avLst/>
            </a:prstGeom>
          </p:spPr>
        </p:pic>
        <p:pic>
          <p:nvPicPr>
            <p:cNvPr id="6" name="Picture 8" descr="Project Jupyter | Ho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680" y="3152450"/>
              <a:ext cx="1692680" cy="8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Parquet logo by David DeSandro on Dribb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614" y="3056845"/>
              <a:ext cx="1254936" cy="94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2195828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8360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74203" y="4073042"/>
              <a:ext cx="935711" cy="38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source</a:t>
              </a:r>
              <a:endParaRPr lang="nl-BE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677334" y="1551008"/>
            <a:ext cx="61603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Apart from NA handling in non-key attributes the ETL is </a:t>
            </a:r>
            <a:r>
              <a:rPr lang="en-BE" b="1" dirty="0" smtClean="0"/>
              <a:t>finished</a:t>
            </a:r>
            <a:r>
              <a:rPr lang="en-BE" dirty="0" smtClean="0"/>
              <a:t>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8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15" y="-16335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551008"/>
            <a:ext cx="38235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Initial tests to analyse:</a:t>
            </a:r>
          </a:p>
          <a:p>
            <a:pPr lvl="1"/>
            <a:r>
              <a:rPr lang="en-BE" dirty="0" smtClean="0"/>
              <a:t>interoperability with dash</a:t>
            </a:r>
          </a:p>
          <a:p>
            <a:pPr lvl="1"/>
            <a:r>
              <a:rPr lang="en-BE" dirty="0" smtClean="0"/>
              <a:t>performance</a:t>
            </a:r>
          </a:p>
          <a:p>
            <a:pPr lvl="1"/>
            <a:r>
              <a:rPr lang="en-BE" dirty="0" smtClean="0"/>
              <a:t>native semantic zooming</a:t>
            </a:r>
          </a:p>
          <a:p>
            <a:pPr lvl="1"/>
            <a:endParaRPr lang="en-BE" dirty="0" smtClean="0"/>
          </a:p>
          <a:p>
            <a:r>
              <a:rPr lang="en-BE" dirty="0" smtClean="0"/>
              <a:t>More evaluation will be needed!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02" y="6094605"/>
            <a:ext cx="998307" cy="50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2" y="5578767"/>
            <a:ext cx="2400508" cy="42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643" y="5065441"/>
            <a:ext cx="1914539" cy="361953"/>
          </a:xfrm>
          <a:prstGeom prst="rect">
            <a:avLst/>
          </a:prstGeom>
        </p:spPr>
      </p:pic>
      <p:pic>
        <p:nvPicPr>
          <p:cNvPr id="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02" y="4596551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</a:t>
            </a:r>
            <a:r>
              <a:rPr lang="en-BE" dirty="0" smtClean="0"/>
              <a:t>tech tests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/>
          <a:stretch/>
        </p:blipFill>
        <p:spPr>
          <a:xfrm>
            <a:off x="30480" y="1270000"/>
            <a:ext cx="5392420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17958" y="222584"/>
            <a:ext cx="1822784" cy="33447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do 3D, 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the 2D!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809874" y="1712199"/>
            <a:ext cx="4371472" cy="5196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7427580" y="1855870"/>
            <a:ext cx="206457" cy="21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>
            <a:off x="10379015" y="1855870"/>
            <a:ext cx="198521" cy="23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ounded Rectangle 8"/>
          <p:cNvSpPr/>
          <p:nvPr/>
        </p:nvSpPr>
        <p:spPr>
          <a:xfrm>
            <a:off x="2622885" y="2700250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blue for sea is definitly ok, will not interfere with hard colors for status</a:t>
            </a:r>
            <a:endParaRPr lang="nl-BE" dirty="0"/>
          </a:p>
        </p:txBody>
      </p:sp>
      <p:sp>
        <p:nvSpPr>
          <p:cNvPr id="10" name="Rounded Rectangle 9"/>
          <p:cNvSpPr/>
          <p:nvPr/>
        </p:nvSpPr>
        <p:spPr>
          <a:xfrm>
            <a:off x="7050506" y="3151435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 not remove the wind farm ‘id’ – avoid too much indirection!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4133" y="175108"/>
            <a:ext cx="3658752" cy="24218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farm 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nl-BE" dirty="0"/>
              <a:t>29 </a:t>
            </a:r>
            <a:r>
              <a:rPr lang="nl-BE" dirty="0" err="1"/>
              <a:t>attributes</a:t>
            </a:r>
            <a:r>
              <a:rPr lang="nl-BE" dirty="0"/>
              <a:t>: </a:t>
            </a:r>
            <a:r>
              <a:rPr lang="nl-BE" dirty="0" err="1"/>
              <a:t>installation</a:t>
            </a:r>
            <a:r>
              <a:rPr lang="nl-BE" dirty="0"/>
              <a:t> type, status, </a:t>
            </a:r>
            <a:r>
              <a:rPr lang="nl-BE" dirty="0" err="1"/>
              <a:t>capacity</a:t>
            </a:r>
            <a:r>
              <a:rPr lang="nl-BE" dirty="0"/>
              <a:t>, </a:t>
            </a:r>
            <a:r>
              <a:rPr lang="nl-BE" dirty="0" err="1"/>
              <a:t>coordinates</a:t>
            </a:r>
            <a:r>
              <a:rPr lang="nl-BE" dirty="0"/>
              <a:t>, start </a:t>
            </a:r>
            <a:r>
              <a:rPr lang="nl-BE" dirty="0" err="1"/>
              <a:t>year</a:t>
            </a:r>
            <a:r>
              <a:rPr lang="nl-BE" dirty="0"/>
              <a:t>…</a:t>
            </a:r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5" y="3429000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The target task(s)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quickly describe / repeat the target tasks that can be solved with our current app</a:t>
            </a:r>
          </a:p>
          <a:p>
            <a:endParaRPr lang="en-BE" dirty="0"/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how </a:t>
            </a:r>
            <a:r>
              <a:rPr lang="en-BE" dirty="0">
                <a:solidFill>
                  <a:schemeClr val="accent6">
                    <a:lumMod val="50000"/>
                  </a:schemeClr>
                </a:solidFill>
              </a:rPr>
              <a:t>is offshore currently distributed over the different continents</a:t>
            </a: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en-BE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in future years, will the world invest more in onshore/offshore wind</a:t>
            </a:r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get the top 20 largest operating wind farms in india which are commisioned between 2010 and 2020</a:t>
            </a:r>
            <a:endParaRPr lang="en-BE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>
              <a:buFont typeface="+mj-lt"/>
              <a:buAutoNum type="arabicPeriod"/>
            </a:pPr>
            <a:r>
              <a:rPr lang="en-BE" b="1" dirty="0" smtClean="0">
                <a:solidFill>
                  <a:schemeClr val="accent6">
                    <a:lumMod val="50000"/>
                  </a:schemeClr>
                </a:solidFill>
              </a:rPr>
              <a:t>can you find me the 3rd largest onshore wind farm of south africa and give me its capacity value? </a:t>
            </a:r>
            <a:endParaRPr lang="en-B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 Q4 in live demo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71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Changes since last time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data quality improvements (ETL)</a:t>
            </a:r>
          </a:p>
          <a:p>
            <a:r>
              <a:rPr lang="en-BE" dirty="0" smtClean="0"/>
              <a:t>linking dashboard components (filters, map, bar chart) trough callbacks</a:t>
            </a:r>
          </a:p>
          <a:p>
            <a:r>
              <a:rPr lang="en-BE" dirty="0" smtClean="0"/>
              <a:t>semantic zooming (clustering)</a:t>
            </a:r>
          </a:p>
          <a:p>
            <a:r>
              <a:rPr lang="en-BE" dirty="0" smtClean="0"/>
              <a:t>visual tweaks (viewport, contrast, legend placement...)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79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 smtClean="0"/>
              <a:t>LIVE DEMO</a:t>
            </a:r>
            <a:endParaRPr lang="nl-B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265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Evaluation framework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we each look for 1 person to take the test and put the results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we do this by monday evening</a:t>
            </a:r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24" y="2787015"/>
            <a:ext cx="12741976" cy="17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Evaluation takeaways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after analysis</a:t>
            </a:r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re-evaluate wednesday team call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778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r>
              <a:rPr lang="nl-BE" dirty="0"/>
              <a:t> – missing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3" y="1551008"/>
            <a:ext cx="9278653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 missing values in key attributes</a:t>
            </a:r>
            <a:r>
              <a:rPr lang="nl-BE" dirty="0"/>
              <a:t>: </a:t>
            </a:r>
          </a:p>
          <a:p>
            <a:pPr lvl="1"/>
            <a:r>
              <a:rPr lang="nl-BE" dirty="0" err="1"/>
              <a:t>Capacity</a:t>
            </a:r>
            <a:r>
              <a:rPr lang="nl-BE" dirty="0"/>
              <a:t> (MW)</a:t>
            </a:r>
          </a:p>
          <a:p>
            <a:pPr lvl="1"/>
            <a:r>
              <a:rPr lang="nl-BE" dirty="0"/>
              <a:t>Country &amp;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Latitude &amp; Longitude</a:t>
            </a:r>
          </a:p>
          <a:p>
            <a:r>
              <a:rPr lang="nl-BE" dirty="0"/>
              <a:t>36% of records do </a:t>
            </a:r>
            <a:r>
              <a:rPr lang="nl-BE" dirty="0" err="1"/>
              <a:t>not</a:t>
            </a:r>
            <a:r>
              <a:rPr lang="nl-BE" dirty="0"/>
              <a:t> have data </a:t>
            </a:r>
            <a:r>
              <a:rPr lang="nl-BE" dirty="0" err="1"/>
              <a:t>for</a:t>
            </a:r>
            <a:r>
              <a:rPr lang="nl-BE" dirty="0"/>
              <a:t> ‘Start </a:t>
            </a:r>
            <a:r>
              <a:rPr lang="nl-BE" dirty="0" err="1"/>
              <a:t>year</a:t>
            </a:r>
            <a:r>
              <a:rPr lang="nl-BE" dirty="0"/>
              <a:t>’</a:t>
            </a:r>
          </a:p>
          <a:p>
            <a:pPr lvl="1"/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en-BE" baseline="0" dirty="0"/>
              <a:t>operational </a:t>
            </a:r>
            <a:r>
              <a:rPr lang="nl-BE" baseline="0" dirty="0"/>
              <a:t>project </a:t>
            </a:r>
            <a:r>
              <a:rPr lang="nl-BE" baseline="0" dirty="0" err="1"/>
              <a:t>phases</a:t>
            </a:r>
            <a:r>
              <a:rPr lang="en-BE" baseline="0" dirty="0"/>
              <a:t> (44GW, 1000+ wind farms)</a:t>
            </a:r>
            <a:endParaRPr lang="nl-BE" baseline="0" dirty="0"/>
          </a:p>
          <a:p>
            <a:pPr lvl="1"/>
            <a:r>
              <a:rPr lang="nl-BE" dirty="0" err="1"/>
              <a:t>Adds</a:t>
            </a:r>
            <a:r>
              <a:rPr lang="nl-BE" dirty="0"/>
              <a:t> extra </a:t>
            </a:r>
            <a:r>
              <a:rPr lang="nl-BE" dirty="0" err="1"/>
              <a:t>difficulty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time filtering </a:t>
            </a:r>
          </a:p>
          <a:p>
            <a:pPr lvl="1"/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consensus in handling of incomplete records</a:t>
            </a:r>
            <a:endParaRPr lang="en-BE" baseline="0" dirty="0"/>
          </a:p>
          <a:p>
            <a:pPr lvl="1"/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E51D3DC-9229-8125-C6EF-2516F8C9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6587"/>
              </p:ext>
            </p:extLst>
          </p:nvPr>
        </p:nvGraphicFramePr>
        <p:xfrm>
          <a:off x="1694690" y="4652466"/>
          <a:ext cx="2145791" cy="17096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511">
                  <a:extLst>
                    <a:ext uri="{9D8B030D-6E8A-4147-A177-3AD203B41FA5}">
                      <a16:colId xmlns:a16="http://schemas.microsoft.com/office/drawing/2014/main" val="240277358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5449859"/>
                    </a:ext>
                  </a:extLst>
                </a:gridCol>
              </a:tblGrid>
              <a:tr h="278425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 dirty="0" err="1">
                          <a:effectLst/>
                        </a:rPr>
                        <a:t>Attribute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 err="1">
                          <a:effectLst/>
                        </a:rPr>
                        <a:t>Number</a:t>
                      </a:r>
                      <a:r>
                        <a:rPr lang="nl-BE" sz="1100" u="none" strike="noStrike" dirty="0">
                          <a:effectLst/>
                        </a:rPr>
                        <a:t> of </a:t>
                      </a:r>
                      <a:r>
                        <a:rPr lang="nl-BE" sz="1100" u="none" strike="noStrike" dirty="0" err="1">
                          <a:effectLst/>
                        </a:rPr>
                        <a:t>NaNs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28138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 err="1">
                          <a:effectLst/>
                        </a:rPr>
                        <a:t>Retired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r>
                        <a:rPr lang="nl-BE" sz="1100" u="none" strike="noStrike" dirty="0" err="1">
                          <a:effectLst/>
                        </a:rPr>
                        <a:t>year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27156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477775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City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15172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204499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Operator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10210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92379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b="1" u="none" strike="noStrike" dirty="0">
                          <a:effectLst/>
                        </a:rPr>
                        <a:t>Start </a:t>
                      </a:r>
                      <a:r>
                        <a:rPr lang="nl-BE" sz="1100" b="1" u="none" strike="noStrike" dirty="0" err="1">
                          <a:effectLst/>
                        </a:rPr>
                        <a:t>year</a:t>
                      </a:r>
                      <a:endParaRPr lang="nl-BE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9919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85120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Owner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7345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7964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State/</a:t>
                      </a:r>
                      <a:r>
                        <a:rPr lang="nl-BE" sz="1100" u="none" strike="noStrike" dirty="0" err="1">
                          <a:effectLst/>
                        </a:rPr>
                        <a:t>Province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4719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772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95840" y="5781600"/>
              <a:ext cx="576720" cy="3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480" y="5772240"/>
                <a:ext cx="59544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Arrow 3"/>
          <p:cNvSpPr/>
          <p:nvPr/>
        </p:nvSpPr>
        <p:spPr>
          <a:xfrm>
            <a:off x="-475247" y="2875547"/>
            <a:ext cx="1209173" cy="745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932447" y="3380874"/>
            <a:ext cx="703848" cy="120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7537784" y="1551008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try to do start year imputation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if that fails remove records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not make vis ambiguous (some viz with all data, some with only subset)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75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624</TotalTime>
  <Words>1182</Words>
  <Application>Microsoft Office PowerPoint</Application>
  <PresentationFormat>Widescreen</PresentationFormat>
  <Paragraphs>208</Paragraphs>
  <Slides>22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 Narrow</vt:lpstr>
      <vt:lpstr>Arial</vt:lpstr>
      <vt:lpstr>Calibri</vt:lpstr>
      <vt:lpstr>Trebuchet MS</vt:lpstr>
      <vt:lpstr>Wingdings</vt:lpstr>
      <vt:lpstr>Wingdings 3</vt:lpstr>
      <vt:lpstr>Facet</vt:lpstr>
      <vt:lpstr>infovis project - group 2 - 2024 final presentation</vt:lpstr>
      <vt:lpstr>team presentation: group 2</vt:lpstr>
      <vt:lpstr>The dataset</vt:lpstr>
      <vt:lpstr>The target task(s)</vt:lpstr>
      <vt:lpstr>Changes since last time</vt:lpstr>
      <vt:lpstr>LIVE DEMO</vt:lpstr>
      <vt:lpstr>Evaluation framework</vt:lpstr>
      <vt:lpstr>Evaluation takeaways</vt:lpstr>
      <vt:lpstr>The dataset – missing data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Tech stack overview</vt:lpstr>
      <vt:lpstr>ETL using jupyter &amp; pandas</vt:lpstr>
      <vt:lpstr>Map viz tech</vt:lpstr>
      <vt:lpstr>Map viz tech tests</vt:lpstr>
      <vt:lpstr>Fast prototyping using dash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Jorrit Vander Mynsbrugge</cp:lastModifiedBy>
  <cp:revision>39</cp:revision>
  <dcterms:created xsi:type="dcterms:W3CDTF">2024-04-04T11:33:32Z</dcterms:created>
  <dcterms:modified xsi:type="dcterms:W3CDTF">2024-05-19T11:45:11Z</dcterms:modified>
</cp:coreProperties>
</file>